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8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4" r:id="rId23"/>
    <p:sldId id="275" r:id="rId24"/>
    <p:sldId id="276" r:id="rId25"/>
    <p:sldId id="277" r:id="rId26"/>
    <p:sldId id="285" r:id="rId27"/>
    <p:sldId id="278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376E9-3ED7-4869-9AC2-9EAE187A6E28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203A7-160E-4DA2-8B40-B06874916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06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B89873-8E7F-403C-A5E4-BB38AAAABEA8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201A-CE9A-4D64-86C6-6C3C3BA94DF1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08E6-A0D1-4B89-B841-1166992AEBCC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9247F6-7413-477E-A994-6CBD638E3F09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9DE338-AC47-44E8-B2AA-42C208370E60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0B353-5F72-408E-B5CC-79A48D1CA217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D5B9-A5D2-4412-A026-55D113A5A6BB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013660-CE18-4C72-A5C8-8297816A0939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CB0F-EF28-48C2-AC4D-1C57B08E6A3B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A87F6E-4780-45E6-8E5E-D24524B3933F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6F0440-9893-4BD2-8499-8F764D591BDB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051581-CC54-40A2-A2DF-BF61BB7FE9EE}" type="datetime1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4F113D-2494-43B6-90F6-4BEBB8A7114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author_page.cfm?id=81472653005&amp;CFID=795716842&amp;CFTOKEN=26012107" TargetMode="External"/><Relationship Id="rId2" Type="http://schemas.openxmlformats.org/officeDocument/2006/relationships/hyperlink" Target="http://dl.acm.org/author_page.cfm?id=81100582402&amp;CFID=795716842&amp;CFTOKEN=2601210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l.acm.org/author_page.cfm?id=81100107379&amp;CFID=795716842&amp;CFTOKEN=26012107" TargetMode="External"/><Relationship Id="rId5" Type="http://schemas.openxmlformats.org/officeDocument/2006/relationships/hyperlink" Target="http://dl.acm.org/author_page.cfm?id=99658735006&amp;CFID=795716842&amp;CFTOKEN=26012107" TargetMode="External"/><Relationship Id="rId4" Type="http://schemas.openxmlformats.org/officeDocument/2006/relationships/hyperlink" Target="http://dl.acm.org/author_page.cfm?id=99658740590&amp;CFID=795716842&amp;CFTOKEN=2601210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FrauDetector</a:t>
            </a:r>
            <a:r>
              <a:rPr lang="en-US" altLang="zh-TW" dirty="0" smtClean="0"/>
              <a:t>: A Graph-Mining-based Framework for Fraudulent Phone Call Detection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6660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Speaker: Jim-An Tsai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Advisor: Professor </a:t>
            </a:r>
            <a:r>
              <a:rPr lang="en-US" altLang="zh-TW" dirty="0" err="1">
                <a:solidFill>
                  <a:schemeClr val="tx1"/>
                </a:solidFill>
              </a:rPr>
              <a:t>Jia</a:t>
            </a:r>
            <a:r>
              <a:rPr lang="en-US" altLang="zh-TW" dirty="0">
                <a:solidFill>
                  <a:schemeClr val="tx1"/>
                </a:solidFill>
              </a:rPr>
              <a:t>-ling </a:t>
            </a:r>
            <a:r>
              <a:rPr lang="en-US" altLang="zh-TW" dirty="0" err="1" smtClean="0">
                <a:solidFill>
                  <a:schemeClr val="tx1"/>
                </a:solidFill>
              </a:rPr>
              <a:t>Koh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err="1" smtClean="0">
                <a:solidFill>
                  <a:schemeClr val="tx1"/>
                </a:solidFill>
              </a:rPr>
              <a:t>Author:</a:t>
            </a:r>
            <a:r>
              <a:rPr lang="en-US" altLang="zh-TW" b="0" dirty="0" err="1">
                <a:solidFill>
                  <a:schemeClr val="tx1"/>
                </a:solidFill>
                <a:hlinkClick r:id="rId2"/>
              </a:rPr>
              <a:t>Vincent</a:t>
            </a:r>
            <a:r>
              <a:rPr lang="en-US" altLang="zh-TW" b="0" dirty="0">
                <a:solidFill>
                  <a:schemeClr val="tx1"/>
                </a:solidFill>
                <a:hlinkClick r:id="rId2"/>
              </a:rPr>
              <a:t> S. Tseng</a:t>
            </a:r>
            <a:r>
              <a:rPr lang="en-US" altLang="zh-TW" b="0" dirty="0">
                <a:solidFill>
                  <a:schemeClr val="tx1"/>
                </a:solidFill>
              </a:rPr>
              <a:t>, </a:t>
            </a:r>
            <a:r>
              <a:rPr lang="en-US" altLang="zh-TW" b="0" u="sng" dirty="0" err="1">
                <a:solidFill>
                  <a:schemeClr val="tx1"/>
                </a:solidFill>
                <a:hlinkClick r:id="rId3"/>
              </a:rPr>
              <a:t>Jia-Ching</a:t>
            </a:r>
            <a:r>
              <a:rPr lang="en-US" altLang="zh-TW" b="0" u="sng" dirty="0">
                <a:solidFill>
                  <a:schemeClr val="tx1"/>
                </a:solidFill>
                <a:hlinkClick r:id="rId3"/>
              </a:rPr>
              <a:t> Ying</a:t>
            </a:r>
            <a:r>
              <a:rPr lang="en-US" altLang="zh-TW" b="0" dirty="0">
                <a:solidFill>
                  <a:schemeClr val="tx1"/>
                </a:solidFill>
              </a:rPr>
              <a:t>, </a:t>
            </a:r>
            <a:r>
              <a:rPr lang="en-US" altLang="zh-TW" b="0" u="sng" dirty="0" err="1">
                <a:solidFill>
                  <a:schemeClr val="tx1"/>
                </a:solidFill>
                <a:hlinkClick r:id="rId4"/>
              </a:rPr>
              <a:t>Che</a:t>
            </a:r>
            <a:r>
              <a:rPr lang="en-US" altLang="zh-TW" b="0" u="sng" dirty="0">
                <a:solidFill>
                  <a:schemeClr val="tx1"/>
                </a:solidFill>
                <a:hlinkClick r:id="rId4"/>
              </a:rPr>
              <a:t>-Wei Huang</a:t>
            </a:r>
            <a:r>
              <a:rPr lang="en-US" altLang="zh-TW" b="0" dirty="0">
                <a:solidFill>
                  <a:schemeClr val="tx1"/>
                </a:solidFill>
              </a:rPr>
              <a:t>, </a:t>
            </a:r>
            <a:r>
              <a:rPr lang="en-US" altLang="zh-TW" b="0" u="sng" dirty="0" err="1">
                <a:solidFill>
                  <a:schemeClr val="tx1"/>
                </a:solidFill>
                <a:hlinkClick r:id="rId5"/>
              </a:rPr>
              <a:t>Yimin</a:t>
            </a:r>
            <a:r>
              <a:rPr lang="en-US" altLang="zh-TW" b="0" u="sng" dirty="0">
                <a:solidFill>
                  <a:schemeClr val="tx1"/>
                </a:solidFill>
                <a:hlinkClick r:id="rId5"/>
              </a:rPr>
              <a:t> Kao</a:t>
            </a:r>
            <a:r>
              <a:rPr lang="en-US" altLang="zh-TW" b="0" dirty="0">
                <a:solidFill>
                  <a:schemeClr val="tx1"/>
                </a:solidFill>
              </a:rPr>
              <a:t>, </a:t>
            </a:r>
            <a:r>
              <a:rPr lang="en-US" altLang="zh-TW" b="0" u="sng" dirty="0" err="1">
                <a:solidFill>
                  <a:schemeClr val="tx1"/>
                </a:solidFill>
                <a:hlinkClick r:id="rId6"/>
              </a:rPr>
              <a:t>Kuan</a:t>
            </a:r>
            <a:r>
              <a:rPr lang="en-US" altLang="zh-TW" b="0" u="sng" dirty="0">
                <a:solidFill>
                  <a:schemeClr val="tx1"/>
                </a:solidFill>
                <a:hlinkClick r:id="rId6"/>
              </a:rPr>
              <a:t>-Ta Chen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Date:2016/6/6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Source: </a:t>
            </a:r>
            <a:r>
              <a:rPr lang="en-US" altLang="zh-TW" b="0" dirty="0">
                <a:solidFill>
                  <a:schemeClr val="tx1"/>
                </a:solidFill>
              </a:rPr>
              <a:t>KDD ’15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3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UPG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UPG = (V, E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070540" cy="46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5663"/>
            <a:ext cx="8468876" cy="4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5716"/>
            <a:ext cx="7781837" cy="4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4343"/>
            <a:ext cx="655272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59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CP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676456" cy="27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04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CPG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1576643"/>
            <a:ext cx="6219974" cy="449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41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Weights Assignment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User </a:t>
            </a:r>
            <a:r>
              <a:rPr lang="en-US" altLang="zh-TW" dirty="0"/>
              <a:t>usually has call to/from normal remote phone number either frequently or for a while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So explore </a:t>
            </a:r>
            <a:r>
              <a:rPr lang="en-US" altLang="zh-TW" dirty="0"/>
              <a:t>the telecommunication behaviors in two different but complementary aspects</a:t>
            </a:r>
            <a:r>
              <a:rPr lang="en-US" altLang="zh-TW" dirty="0" smtClean="0"/>
              <a:t>:</a:t>
            </a:r>
          </a:p>
          <a:p>
            <a:r>
              <a:rPr lang="en-US" altLang="zh-TW" dirty="0"/>
              <a:t>1. </a:t>
            </a:r>
            <a:r>
              <a:rPr lang="en-US" altLang="zh-TW" dirty="0" smtClean="0"/>
              <a:t>Duration Relatedness </a:t>
            </a:r>
            <a:r>
              <a:rPr lang="en-US" altLang="zh-TW" dirty="0"/>
              <a:t>(DR) between user and remote phone </a:t>
            </a:r>
            <a:r>
              <a:rPr lang="en-US" altLang="zh-TW" dirty="0" smtClean="0"/>
              <a:t>number</a:t>
            </a:r>
          </a:p>
          <a:p>
            <a:endParaRPr lang="en-US" altLang="zh-TW" dirty="0"/>
          </a:p>
          <a:p>
            <a:r>
              <a:rPr lang="en-US" altLang="zh-TW" dirty="0"/>
              <a:t>2. </a:t>
            </a:r>
            <a:r>
              <a:rPr lang="en-US" altLang="zh-TW" dirty="0" smtClean="0"/>
              <a:t>Frequency </a:t>
            </a:r>
            <a:r>
              <a:rPr lang="en-US" altLang="zh-TW" dirty="0"/>
              <a:t>R</a:t>
            </a:r>
            <a:r>
              <a:rPr lang="en-US" altLang="zh-TW" dirty="0" smtClean="0"/>
              <a:t>elatedness </a:t>
            </a:r>
            <a:r>
              <a:rPr lang="en-US" altLang="zh-TW" dirty="0"/>
              <a:t>(FR) between user and remote phone number.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07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Conditional Telecommunication Record </a:t>
            </a:r>
            <a:r>
              <a:rPr lang="en-US" altLang="zh-TW" dirty="0" smtClean="0"/>
              <a:t>Set( CT )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2" y="2574196"/>
            <a:ext cx="2163800" cy="47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0379"/>
            <a:ext cx="2326274" cy="48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39552" y="2204864"/>
            <a:ext cx="116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Example:</a:t>
            </a:r>
            <a:endParaRPr lang="zh-TW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8418069" cy="207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73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Duration Relatedness (DR)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r>
              <a:rPr lang="en-US" altLang="zh-TW" dirty="0"/>
              <a:t>Our goal is to extract duration relatedness features for pairs of users and remote phone numbers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Propose </a:t>
            </a:r>
            <a:r>
              <a:rPr lang="en-US" altLang="zh-TW" dirty="0"/>
              <a:t>to extract two duration features to depict relation between users and remote </a:t>
            </a:r>
            <a:r>
              <a:rPr lang="en-US" altLang="zh-TW" dirty="0" smtClean="0"/>
              <a:t>phone</a:t>
            </a:r>
            <a:r>
              <a:rPr lang="zh-TW" altLang="en-US" dirty="0" smtClean="0"/>
              <a:t> </a:t>
            </a:r>
            <a:r>
              <a:rPr lang="en-US" altLang="zh-TW" dirty="0" smtClean="0"/>
              <a:t>numbers.</a:t>
            </a:r>
          </a:p>
          <a:p>
            <a:r>
              <a:rPr lang="en-US" altLang="zh-TW" dirty="0"/>
              <a:t>1. Total Call Duration (TCD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2. Average Call Duration </a:t>
            </a:r>
            <a:r>
              <a:rPr lang="en-US" altLang="zh-TW" dirty="0" smtClean="0"/>
              <a:t>(ACD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122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TCD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r>
              <a:rPr lang="en-US" altLang="zh-TW" dirty="0" smtClean="0"/>
              <a:t>Aggregating </a:t>
            </a:r>
            <a:r>
              <a:rPr lang="en-US" altLang="zh-TW" dirty="0"/>
              <a:t>user’s call duration of a remote phone number can be used to infer the probability that a user trusts that remote phone </a:t>
            </a:r>
            <a:r>
              <a:rPr lang="en-US" altLang="zh-TW" dirty="0" smtClean="0"/>
              <a:t>number.</a:t>
            </a:r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5588"/>
            <a:ext cx="6828361" cy="17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1520" y="4725144"/>
            <a:ext cx="8524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Example:</a:t>
            </a:r>
          </a:p>
          <a:p>
            <a:r>
              <a:rPr lang="en-US" altLang="zh-TW" sz="2400" dirty="0" smtClean="0"/>
              <a:t>The total call duration from p5 to u4 is (17:30:08 − 17:12:33) + (20:40:08 − 20:02:28) = (00:17:35) + (00:37:40) = 3315 (sec.)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87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Averaging </a:t>
            </a:r>
            <a:r>
              <a:rPr lang="en-US" altLang="zh-TW" dirty="0"/>
              <a:t>user’s call duration of a remote phone number can adjust this bias evaluation.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5853700" cy="200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5013176"/>
            <a:ext cx="7379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Example:</a:t>
            </a:r>
          </a:p>
          <a:p>
            <a:r>
              <a:rPr lang="en-US" altLang="zh-TW" sz="2400" dirty="0"/>
              <a:t>T</a:t>
            </a:r>
            <a:r>
              <a:rPr lang="en-US" altLang="zh-TW" sz="2400" dirty="0" smtClean="0"/>
              <a:t>he average call duration from p5 to u4 is 3315/2 = 1657.5 (sec.)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386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Frequency Relatedness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Our </a:t>
            </a:r>
            <a:r>
              <a:rPr lang="en-US" altLang="zh-TW" dirty="0"/>
              <a:t>goal is to extract frequency relatedness feature for pairs of users and remote phone </a:t>
            </a:r>
            <a:r>
              <a:rPr lang="en-US" altLang="zh-TW" dirty="0" smtClean="0"/>
              <a:t>numbers.</a:t>
            </a:r>
          </a:p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5440636" cy="185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4869160"/>
            <a:ext cx="7379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Example:</a:t>
            </a:r>
          </a:p>
          <a:p>
            <a:r>
              <a:rPr lang="en-US" altLang="zh-TW" sz="2400" dirty="0" smtClean="0"/>
              <a:t>The normalized call frequency from p5 to u4 is 2/3.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06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Trust Value Learning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5204791" cy="202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9" y="5396321"/>
            <a:ext cx="7021751" cy="4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29864" y="1484784"/>
            <a:ext cx="7974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P</a:t>
            </a:r>
            <a:r>
              <a:rPr lang="en-US" altLang="zh-TW" sz="2400" dirty="0" smtClean="0"/>
              <a:t>erform a Weighted HITS algorithm to learn trust value for each remote phone number and experience value for each user</a:t>
            </a:r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5528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Introduction</a:t>
            </a:r>
          </a:p>
          <a:p>
            <a:endParaRPr lang="en-US" altLang="zh-TW" dirty="0"/>
          </a:p>
          <a:p>
            <a:r>
              <a:rPr lang="en-US" altLang="zh-TW" dirty="0"/>
              <a:t>Method</a:t>
            </a:r>
          </a:p>
          <a:p>
            <a:endParaRPr lang="en-US" altLang="zh-TW" dirty="0"/>
          </a:p>
          <a:p>
            <a:r>
              <a:rPr lang="en-US" altLang="zh-TW" dirty="0"/>
              <a:t>Experiment</a:t>
            </a:r>
          </a:p>
          <a:p>
            <a:endParaRPr lang="en-US" altLang="zh-TW" dirty="0"/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92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HITS-BASED FRAUDULENT REMOTE PHONE NUMBER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After learning trust value and experience value, we must estimate </a:t>
            </a:r>
            <a:r>
              <a:rPr lang="en-US" altLang="zh-TW" dirty="0">
                <a:solidFill>
                  <a:srgbClr val="FF0000"/>
                </a:solidFill>
              </a:rPr>
              <a:t>the trust value of unknown remote phone number based on the learned trust value and experience </a:t>
            </a:r>
            <a:r>
              <a:rPr lang="en-US" altLang="zh-TW" dirty="0" smtClean="0">
                <a:solidFill>
                  <a:srgbClr val="FF0000"/>
                </a:solidFill>
              </a:rPr>
              <a:t>value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7090784" cy="15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553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HITS-BASED FRAUDULENT REMOTE PHONE NUMBER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Example:</a:t>
            </a:r>
          </a:p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6" y="2060848"/>
            <a:ext cx="684076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733256"/>
            <a:ext cx="2758978" cy="79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533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endParaRPr lang="en-US" altLang="zh-TW" dirty="0"/>
          </a:p>
          <a:p>
            <a:r>
              <a:rPr lang="en-US" altLang="zh-TW" dirty="0"/>
              <a:t>Method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Experiment</a:t>
            </a:r>
          </a:p>
          <a:p>
            <a:endParaRPr lang="en-US" altLang="zh-TW" dirty="0"/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  <a:endParaRPr lang="zh-TW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9834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19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Metrics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03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altLang="zh-TW" dirty="0" smtClean="0"/>
              <a:t>Compare with Baseline approaches</a:t>
            </a:r>
            <a:endParaRPr lang="zh-TW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41682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763284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726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endParaRPr lang="en-US" altLang="zh-TW" dirty="0"/>
          </a:p>
          <a:p>
            <a:r>
              <a:rPr lang="en-US" altLang="zh-TW" dirty="0"/>
              <a:t>Method</a:t>
            </a:r>
          </a:p>
          <a:p>
            <a:endParaRPr lang="en-US" altLang="zh-TW" dirty="0"/>
          </a:p>
          <a:p>
            <a:r>
              <a:rPr lang="en-US" altLang="zh-TW" dirty="0"/>
              <a:t>Experiment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Conclusion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439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This paper </a:t>
            </a:r>
            <a:r>
              <a:rPr lang="en-US" altLang="zh-TW" dirty="0"/>
              <a:t>have proposed a novel framework named </a:t>
            </a:r>
            <a:r>
              <a:rPr lang="en-US" altLang="zh-TW" dirty="0" smtClean="0"/>
              <a:t>HITS-based </a:t>
            </a:r>
            <a:r>
              <a:rPr lang="en-US" altLang="zh-TW" dirty="0"/>
              <a:t>fraudulent phone call detection (</a:t>
            </a:r>
            <a:r>
              <a:rPr lang="en-US" altLang="zh-TW" dirty="0" err="1"/>
              <a:t>FrauDetector</a:t>
            </a:r>
            <a:r>
              <a:rPr lang="en-US" altLang="zh-TW" dirty="0"/>
              <a:t>) for detecting fraudulent phone calls by mining users’ telecommunication records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Tackled </a:t>
            </a:r>
            <a:r>
              <a:rPr lang="en-US" altLang="zh-TW" dirty="0"/>
              <a:t>the problem of mining trust value from telecommunication activity, which is a crucial prerequisite for fraud detection.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04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Who is calling?</a:t>
            </a:r>
            <a:endParaRPr lang="zh-TW" altLang="en-US" dirty="0"/>
          </a:p>
        </p:txBody>
      </p:sp>
      <p:pic>
        <p:nvPicPr>
          <p:cNvPr id="1026" name="Picture 2" descr="http://pic.pimg.tw/marukoariel/1325007207-3054218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6805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683568" y="4725144"/>
            <a:ext cx="2664296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/>
              <a:t>Fraud?</a:t>
            </a:r>
            <a:endParaRPr lang="zh-TW" altLang="en-US" sz="3600" b="1" dirty="0"/>
          </a:p>
        </p:txBody>
      </p:sp>
      <p:sp>
        <p:nvSpPr>
          <p:cNvPr id="6" name="橢圓 5"/>
          <p:cNvSpPr/>
          <p:nvPr/>
        </p:nvSpPr>
        <p:spPr>
          <a:xfrm>
            <a:off x="5256076" y="4725144"/>
            <a:ext cx="2916323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/>
              <a:t>Normal?</a:t>
            </a:r>
            <a:endParaRPr lang="zh-TW" altLang="en-US" sz="36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3455876" y="529162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OR</a:t>
            </a:r>
            <a:endParaRPr lang="zh-TW" altLang="en-US" sz="2800" b="1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61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Behavior of users who receive a call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90185"/>
            <a:ext cx="7056784" cy="451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53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Anti-fraud mobile app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060554" cy="48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759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FrauDetector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0393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43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Method</a:t>
            </a:r>
          </a:p>
          <a:p>
            <a:endParaRPr lang="en-US" altLang="zh-TW" dirty="0"/>
          </a:p>
          <a:p>
            <a:r>
              <a:rPr lang="en-US" altLang="zh-TW" dirty="0"/>
              <a:t>Experiment</a:t>
            </a:r>
          </a:p>
          <a:p>
            <a:endParaRPr lang="en-US" altLang="zh-TW" dirty="0"/>
          </a:p>
          <a:p>
            <a:r>
              <a:rPr lang="en-US" altLang="zh-TW" dirty="0"/>
              <a:t>Conclusion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EF71B89-4783-46AC-B460-BD61A0A6D1F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17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Trust Value Mining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r>
              <a:rPr lang="en-US" altLang="zh-TW" dirty="0"/>
              <a:t>To support weighted HITS algorithm, </a:t>
            </a:r>
            <a:r>
              <a:rPr lang="en-US" altLang="zh-TW" dirty="0" smtClean="0"/>
              <a:t>we proposed </a:t>
            </a:r>
            <a:r>
              <a:rPr lang="en-US" altLang="zh-TW" dirty="0"/>
              <a:t>two kinds of directed </a:t>
            </a:r>
            <a:r>
              <a:rPr lang="en-US" altLang="zh-TW" dirty="0" smtClean="0"/>
              <a:t>graph.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en-US" altLang="zh-TW" dirty="0"/>
              <a:t>. UPG(User-</a:t>
            </a:r>
            <a:r>
              <a:rPr lang="en-US" altLang="zh-TW" dirty="0" err="1"/>
              <a:t>remote_phone_number</a:t>
            </a:r>
            <a:r>
              <a:rPr lang="en-US" altLang="zh-TW" dirty="0"/>
              <a:t> </a:t>
            </a:r>
            <a:r>
              <a:rPr lang="en-US" altLang="zh-TW" dirty="0" smtClean="0"/>
              <a:t>graph)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en-US" altLang="zh-TW" dirty="0"/>
              <a:t>. CPG(</a:t>
            </a:r>
            <a:r>
              <a:rPr lang="en-US" altLang="zh-TW" dirty="0" err="1"/>
              <a:t>Contact_book</a:t>
            </a:r>
            <a:r>
              <a:rPr lang="en-US" altLang="zh-TW" dirty="0"/>
              <a:t>-remote phone number </a:t>
            </a:r>
            <a:r>
              <a:rPr lang="en-US" altLang="zh-TW" dirty="0" smtClean="0"/>
              <a:t>graph)</a:t>
            </a:r>
          </a:p>
          <a:p>
            <a:endParaRPr lang="en-US" altLang="zh-TW" dirty="0"/>
          </a:p>
          <a:p>
            <a:r>
              <a:rPr lang="en-US" altLang="zh-TW" dirty="0"/>
              <a:t>T</a:t>
            </a:r>
            <a:r>
              <a:rPr lang="en-US" altLang="zh-TW" dirty="0" smtClean="0"/>
              <a:t>o </a:t>
            </a:r>
            <a:r>
              <a:rPr lang="en-US" altLang="zh-TW" dirty="0"/>
              <a:t>represent behavior of </a:t>
            </a:r>
            <a:r>
              <a:rPr lang="en-US" altLang="zh-TW" dirty="0" smtClean="0"/>
              <a:t>users’ telecommunications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36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UPG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694595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4F113D-2494-43B6-90F6-4BEBB8A7114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703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829</TotalTime>
  <Words>507</Words>
  <Application>Microsoft Office PowerPoint</Application>
  <PresentationFormat>如螢幕大小 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壁窗</vt:lpstr>
      <vt:lpstr>FrauDetector: A Graph-Mining-based Framework for Fraudulent Phone Call Detection</vt:lpstr>
      <vt:lpstr>Outline</vt:lpstr>
      <vt:lpstr>Who is calling?</vt:lpstr>
      <vt:lpstr>Behavior of users who receive a call</vt:lpstr>
      <vt:lpstr>Anti-fraud mobile app</vt:lpstr>
      <vt:lpstr>FrauDetector</vt:lpstr>
      <vt:lpstr>Outline</vt:lpstr>
      <vt:lpstr>Trust Value Mining</vt:lpstr>
      <vt:lpstr>UPG</vt:lpstr>
      <vt:lpstr>UPG</vt:lpstr>
      <vt:lpstr>CP</vt:lpstr>
      <vt:lpstr>CPG</vt:lpstr>
      <vt:lpstr>Weights Assignment</vt:lpstr>
      <vt:lpstr>Conditional Telecommunication Record Set( CT )</vt:lpstr>
      <vt:lpstr>Duration Relatedness (DR)</vt:lpstr>
      <vt:lpstr>TCD</vt:lpstr>
      <vt:lpstr>ACD</vt:lpstr>
      <vt:lpstr>Frequency Relatedness</vt:lpstr>
      <vt:lpstr>Trust Value Learning</vt:lpstr>
      <vt:lpstr>HITS-BASED FRAUDULENT REMOTE PHONE NUMBER DETECTION</vt:lpstr>
      <vt:lpstr>HITS-BASED FRAUDULENT REMOTE PHONE NUMBER DETECTION</vt:lpstr>
      <vt:lpstr>Outline</vt:lpstr>
      <vt:lpstr>Dataset</vt:lpstr>
      <vt:lpstr>Performance Metrics</vt:lpstr>
      <vt:lpstr>Compare with Baseline approaches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jiman tsai</dc:creator>
  <cp:lastModifiedBy>Henry</cp:lastModifiedBy>
  <cp:revision>30</cp:revision>
  <dcterms:created xsi:type="dcterms:W3CDTF">2016-06-05T15:09:05Z</dcterms:created>
  <dcterms:modified xsi:type="dcterms:W3CDTF">2016-06-06T05:56:32Z</dcterms:modified>
</cp:coreProperties>
</file>